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2" r:id="rId2"/>
    <p:sldId id="296" r:id="rId3"/>
    <p:sldId id="258" r:id="rId4"/>
    <p:sldId id="295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306" r:id="rId14"/>
    <p:sldId id="307" r:id="rId15"/>
    <p:sldId id="272" r:id="rId16"/>
    <p:sldId id="271" r:id="rId17"/>
    <p:sldId id="274" r:id="rId18"/>
    <p:sldId id="273" r:id="rId19"/>
    <p:sldId id="288" r:id="rId20"/>
    <p:sldId id="286" r:id="rId21"/>
    <p:sldId id="293" r:id="rId22"/>
    <p:sldId id="298" r:id="rId23"/>
    <p:sldId id="290" r:id="rId24"/>
    <p:sldId id="287" r:id="rId25"/>
    <p:sldId id="282" r:id="rId26"/>
    <p:sldId id="297" r:id="rId27"/>
    <p:sldId id="285" r:id="rId28"/>
    <p:sldId id="294" r:id="rId29"/>
    <p:sldId id="303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F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0" autoAdjust="0"/>
    <p:restoredTop sz="86373" autoAdjust="0"/>
  </p:normalViewPr>
  <p:slideViewPr>
    <p:cSldViewPr>
      <p:cViewPr>
        <p:scale>
          <a:sx n="100" d="100"/>
          <a:sy n="100" d="100"/>
        </p:scale>
        <p:origin x="-2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5712"/>
    </p:cViewPr>
  </p:sorterViewPr>
  <p:notesViewPr>
    <p:cSldViewPr>
      <p:cViewPr varScale="1">
        <p:scale>
          <a:sx n="58" d="100"/>
          <a:sy n="58" d="100"/>
        </p:scale>
        <p:origin x="-27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F5E4B-F064-4819-9AAA-B02B9A2B8438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06F60-E552-46DA-8C82-539FAC04BB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2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ED5BB-FF1C-4F5F-B9D3-67FA21ECF099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73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09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7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12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41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94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5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12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61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75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93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15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6CFA-B20E-414B-A5F5-1DC3288EAB65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BF50-C3E6-45E7-962C-7EAE828987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51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980729"/>
            <a:ext cx="8856984" cy="424731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it-IT" sz="1600" b="1" dirty="0" smtClean="0">
                <a:solidFill>
                  <a:srgbClr val="0033CC"/>
                </a:solidFill>
                <a:latin typeface="Comic Sans MS" pitchFamily="66" charset="0"/>
              </a:rPr>
              <a:t>	</a:t>
            </a:r>
            <a:r>
              <a:rPr lang="it-IT" sz="1600" b="1" u="sng" dirty="0" smtClean="0">
                <a:solidFill>
                  <a:srgbClr val="0033CC"/>
                </a:solidFill>
                <a:latin typeface="Comic Sans MS" pitchFamily="66" charset="0"/>
              </a:rPr>
              <a:t>PROGRAMMA </a:t>
            </a:r>
            <a:r>
              <a:rPr lang="it-IT" sz="1600" b="1" u="sng" dirty="0">
                <a:solidFill>
                  <a:srgbClr val="0033CC"/>
                </a:solidFill>
                <a:latin typeface="Comic Sans MS" pitchFamily="66" charset="0"/>
              </a:rPr>
              <a:t>SPERIMENTALE COGNI-TRAIN</a:t>
            </a:r>
          </a:p>
          <a:p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Gruppo di lavoro </a:t>
            </a:r>
          </a:p>
          <a:p>
            <a:pPr>
              <a:buFont typeface="Wingdings" pitchFamily="2" charset="2"/>
              <a:buChar char="q"/>
            </a:pP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M.Peresson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, </a:t>
            </a: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A.Venuti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, </a:t>
            </a: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M.Marianetti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, </a:t>
            </a:r>
            <a:r>
              <a:rPr lang="it-IT" sz="1600" b="1" dirty="0" err="1" smtClean="0">
                <a:solidFill>
                  <a:srgbClr val="0033CC"/>
                </a:solidFill>
                <a:latin typeface="Comic Sans MS" pitchFamily="66" charset="0"/>
              </a:rPr>
              <a:t>A.Canestrari,A.Pietrella</a:t>
            </a:r>
            <a:r>
              <a:rPr lang="it-IT" sz="16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endParaRPr lang="it-IT" sz="1600" b="1" dirty="0">
              <a:solidFill>
                <a:srgbClr val="0033CC"/>
              </a:solidFill>
              <a:latin typeface="Comic Sans MS" pitchFamily="66" charset="0"/>
            </a:endParaRPr>
          </a:p>
          <a:p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Osp.le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 San </a:t>
            </a:r>
            <a:r>
              <a:rPr lang="it-IT" sz="1600" b="1" dirty="0" smtClean="0">
                <a:solidFill>
                  <a:srgbClr val="0033CC"/>
                </a:solidFill>
                <a:latin typeface="Comic Sans MS" pitchFamily="66" charset="0"/>
              </a:rPr>
              <a:t>Pietro-Fatebenefratelli-Roma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A.Venuti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, </a:t>
            </a: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M.Marianetti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, </a:t>
            </a: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S.Conti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, </a:t>
            </a:r>
            <a:r>
              <a:rPr lang="it-IT" sz="1600" b="1" dirty="0" err="1">
                <a:solidFill>
                  <a:srgbClr val="0033CC"/>
                </a:solidFill>
                <a:latin typeface="Comic Sans MS" pitchFamily="66" charset="0"/>
              </a:rPr>
              <a:t>M.Ilari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</a:p>
          <a:p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(Istituto San Giovanni di </a:t>
            </a:r>
            <a:r>
              <a:rPr lang="it-IT" sz="1600" b="1" dirty="0" smtClean="0">
                <a:solidFill>
                  <a:srgbClr val="0033CC"/>
                </a:solidFill>
                <a:latin typeface="Comic Sans MS" pitchFamily="66" charset="0"/>
              </a:rPr>
              <a:t>Dio-Fatebenefratelli-Genzano </a:t>
            </a:r>
            <a:r>
              <a:rPr lang="it-IT" sz="1600" b="1" dirty="0">
                <a:solidFill>
                  <a:srgbClr val="0033CC"/>
                </a:solidFill>
                <a:latin typeface="Comic Sans MS" pitchFamily="66" charset="0"/>
              </a:rPr>
              <a:t>di Roma)                   </a:t>
            </a:r>
          </a:p>
          <a:p>
            <a:endParaRPr lang="it-IT" sz="3200" b="1" dirty="0"/>
          </a:p>
          <a:p>
            <a:r>
              <a:rPr lang="it-IT" sz="1400" b="1" u="sng" dirty="0">
                <a:solidFill>
                  <a:srgbClr val="0033CC"/>
                </a:solidFill>
              </a:rPr>
              <a:t>DOMINI NEUROCOGNITIVI </a:t>
            </a:r>
            <a:endParaRPr lang="it-IT" sz="1400" b="1" dirty="0">
              <a:solidFill>
                <a:srgbClr val="0033CC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FF0000"/>
                </a:solidFill>
              </a:rPr>
              <a:t>ATTENZIONE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FF0000"/>
                </a:solidFill>
              </a:rPr>
              <a:t>TEMPI DI REAZIONE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FF0000"/>
                </a:solidFill>
              </a:rPr>
              <a:t>AREA MEMORIA (a breve/lungo termine; memoria episodica; memoria emotiva, memoria autobiografica)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FF0000"/>
                </a:solidFill>
              </a:rPr>
              <a:t>ORIENTAMENTO SPAZIO-TEMPO (simulazioni)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FF0000"/>
                </a:solidFill>
              </a:rPr>
              <a:t>COORDINAZIONE VISUO-MOTORIA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FF0000"/>
                </a:solidFill>
              </a:rPr>
              <a:t>FUNZIONI </a:t>
            </a:r>
            <a:r>
              <a:rPr lang="it-IT" sz="1400" b="1" dirty="0" smtClean="0">
                <a:solidFill>
                  <a:srgbClr val="FF0000"/>
                </a:solidFill>
              </a:rPr>
              <a:t>ESECUTIVE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FF0000"/>
                </a:solidFill>
              </a:rPr>
              <a:t>AREA DEL LINGUAGGIO</a:t>
            </a:r>
            <a:endParaRPr lang="it-IT" sz="1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FF0000"/>
                </a:solidFill>
              </a:rPr>
              <a:t>FUNZIONI PRASSICHE</a:t>
            </a:r>
            <a:endParaRPr lang="it-IT" sz="1400" dirty="0"/>
          </a:p>
        </p:txBody>
      </p:sp>
      <p:pic>
        <p:nvPicPr>
          <p:cNvPr id="6" name="Picture 3" descr="C:\Users\ugrpad1\Desktop\ENCEFA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48" y="3161023"/>
            <a:ext cx="595492" cy="502752"/>
          </a:xfrm>
          <a:prstGeom prst="roundRect">
            <a:avLst>
              <a:gd name="adj" fmla="val 3410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003" y="1700808"/>
            <a:ext cx="734821" cy="5840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ccia circolare a destra 7"/>
          <p:cNvSpPr/>
          <p:nvPr/>
        </p:nvSpPr>
        <p:spPr>
          <a:xfrm>
            <a:off x="7733736" y="2204865"/>
            <a:ext cx="726696" cy="1057928"/>
          </a:xfrm>
          <a:prstGeom prst="curvedRightArrow">
            <a:avLst>
              <a:gd name="adj1" fmla="val 0"/>
              <a:gd name="adj2" fmla="val 5517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907704" y="6146140"/>
            <a:ext cx="5040560" cy="523220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       Modulo Memoria </a:t>
            </a:r>
            <a:r>
              <a:rPr lang="it-IT" sz="1600" b="1" dirty="0" smtClean="0"/>
              <a:t>(abstract)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91157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741368"/>
          </a:xfrm>
        </p:spPr>
        <p:txBody>
          <a:bodyPr>
            <a:noAutofit/>
          </a:bodyPr>
          <a:lstStyle/>
          <a:p>
            <a:pPr marL="1177290" indent="-228600">
              <a:spcAft>
                <a:spcPts val="600"/>
              </a:spcAft>
            </a:pPr>
            <a:r>
              <a:rPr lang="it-IT" sz="2000" b="1" u="sng" dirty="0">
                <a:solidFill>
                  <a:srgbClr val="17365D"/>
                </a:solidFill>
                <a:latin typeface="Times New Roman"/>
                <a:ea typeface="Calibri"/>
              </a:rPr>
              <a:t>MEMORIA A BREVE TERMINE </a:t>
            </a:r>
            <a:endParaRPr lang="it-IT" sz="2000" dirty="0"/>
          </a:p>
          <a:p>
            <a:pPr marL="0" indent="0">
              <a:buNone/>
            </a:pPr>
            <a:r>
              <a:rPr lang="it-IT" sz="2000" b="1" i="1" dirty="0"/>
              <a:t>COSA FARE</a:t>
            </a:r>
            <a:r>
              <a:rPr lang="it-IT" sz="2000" i="1" dirty="0"/>
              <a:t>: </a:t>
            </a:r>
            <a:endParaRPr lang="it-IT" sz="2000" dirty="0"/>
          </a:p>
          <a:p>
            <a:pPr lvl="0">
              <a:buFont typeface="Wingdings"/>
              <a:buChar char=""/>
            </a:pPr>
            <a:r>
              <a:rPr lang="it-IT" sz="2000" i="1" dirty="0">
                <a:ea typeface="Calibri"/>
              </a:rPr>
              <a:t>leggere ad alta voce una riga alla volta </a:t>
            </a:r>
            <a:endParaRPr lang="it-IT" sz="2000" dirty="0">
              <a:ea typeface="Calibri"/>
            </a:endParaRPr>
          </a:p>
          <a:p>
            <a:pPr lvl="0">
              <a:buFont typeface="Wingdings"/>
              <a:buChar char=""/>
            </a:pPr>
            <a:r>
              <a:rPr lang="it-IT" sz="2000" i="1" dirty="0">
                <a:ea typeface="Calibri"/>
              </a:rPr>
              <a:t>dopo </a:t>
            </a:r>
            <a:r>
              <a:rPr lang="it-IT" sz="2000" b="1" i="1" dirty="0">
                <a:ea typeface="Calibri"/>
              </a:rPr>
              <a:t>2 secondi</a:t>
            </a:r>
            <a:r>
              <a:rPr lang="it-IT" sz="2000" i="1" dirty="0">
                <a:ea typeface="Calibri"/>
              </a:rPr>
              <a:t> ripetere (</a:t>
            </a:r>
            <a:r>
              <a:rPr lang="it-IT" sz="2000" i="1" u="sng" dirty="0">
                <a:ea typeface="Calibri"/>
              </a:rPr>
              <a:t>senza guardare</a:t>
            </a:r>
            <a:r>
              <a:rPr lang="it-IT" sz="2000" i="1" dirty="0">
                <a:ea typeface="Calibri"/>
              </a:rPr>
              <a:t>) le righe con i numeri, i nomi dei colori, le città </a:t>
            </a:r>
            <a:endParaRPr lang="it-IT" sz="2000" dirty="0">
              <a:ea typeface="Calibri"/>
            </a:endParaRPr>
          </a:p>
          <a:p>
            <a:pPr marL="0" indent="0">
              <a:buNone/>
            </a:pPr>
            <a:r>
              <a:rPr lang="it-IT" sz="2000" b="1" i="1" dirty="0"/>
              <a:t>COME:</a:t>
            </a:r>
            <a:r>
              <a:rPr lang="it-IT" sz="2000" i="1" dirty="0"/>
              <a:t> leggere con calma, pronunciando </a:t>
            </a:r>
            <a:r>
              <a:rPr lang="it-IT" sz="2000" i="1" dirty="0" smtClean="0"/>
              <a:t>bene</a:t>
            </a:r>
            <a:r>
              <a:rPr lang="it-IT" sz="2000" dirty="0">
                <a:latin typeface="Times New Roman"/>
              </a:rPr>
              <a:t> </a:t>
            </a:r>
            <a:endParaRPr lang="it-IT" sz="2000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2</a:t>
            </a:r>
            <a:r>
              <a:rPr lang="it-IT" sz="2000" b="1" dirty="0">
                <a:latin typeface="Times New Roman"/>
              </a:rPr>
              <a:t>	4	6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3</a:t>
            </a:r>
            <a:r>
              <a:rPr lang="it-IT" sz="2000" b="1" dirty="0">
                <a:latin typeface="Times New Roman"/>
              </a:rPr>
              <a:t>	2	</a:t>
            </a:r>
            <a:r>
              <a:rPr lang="it-IT" sz="2000" b="1" dirty="0" smtClean="0">
                <a:latin typeface="Times New Roman"/>
              </a:rPr>
              <a:t>1 	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4</a:t>
            </a:r>
            <a:r>
              <a:rPr lang="it-IT" sz="2000" b="1" dirty="0">
                <a:latin typeface="Times New Roman"/>
              </a:rPr>
              <a:t>	3	</a:t>
            </a:r>
            <a:r>
              <a:rPr lang="it-IT" sz="2000" b="1" dirty="0" smtClean="0">
                <a:latin typeface="Times New Roman"/>
              </a:rPr>
              <a:t>5	3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4</a:t>
            </a:r>
            <a:r>
              <a:rPr lang="it-IT" sz="2000" b="1" dirty="0">
                <a:latin typeface="Times New Roman"/>
              </a:rPr>
              <a:t>	3	2	</a:t>
            </a:r>
            <a:r>
              <a:rPr lang="it-IT" sz="2000" b="1" dirty="0" smtClean="0">
                <a:latin typeface="Times New Roman"/>
              </a:rPr>
              <a:t>1	3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5</a:t>
            </a:r>
            <a:r>
              <a:rPr lang="it-IT" sz="2000" b="1" dirty="0">
                <a:latin typeface="Times New Roman"/>
              </a:rPr>
              <a:t>	3	5	</a:t>
            </a:r>
            <a:r>
              <a:rPr lang="it-IT" sz="2000" b="1" dirty="0" smtClean="0">
                <a:latin typeface="Times New Roman"/>
              </a:rPr>
              <a:t>1	5	3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6</a:t>
            </a:r>
            <a:r>
              <a:rPr lang="it-IT" sz="2000" b="1" dirty="0">
                <a:latin typeface="Times New Roman"/>
              </a:rPr>
              <a:t>	7	3	</a:t>
            </a:r>
            <a:r>
              <a:rPr lang="it-IT" sz="2000" b="1" dirty="0" smtClean="0">
                <a:latin typeface="Times New Roman"/>
              </a:rPr>
              <a:t>2	6	3	2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3</a:t>
            </a:r>
            <a:r>
              <a:rPr lang="it-IT" sz="2000" b="1" dirty="0">
                <a:latin typeface="Times New Roman"/>
              </a:rPr>
              <a:t>	GIALLO	</a:t>
            </a:r>
            <a:r>
              <a:rPr lang="it-IT" sz="2000" b="1" dirty="0" smtClean="0">
                <a:latin typeface="Times New Roman"/>
              </a:rPr>
              <a:t>2	5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4</a:t>
            </a:r>
            <a:r>
              <a:rPr lang="it-IT" sz="2000" b="1" dirty="0">
                <a:latin typeface="Times New Roman"/>
              </a:rPr>
              <a:t>	ROSSO		5	</a:t>
            </a:r>
            <a:r>
              <a:rPr lang="it-IT" sz="2000" b="1" dirty="0" smtClean="0">
                <a:latin typeface="Times New Roman"/>
              </a:rPr>
              <a:t>2</a:t>
            </a:r>
            <a:endParaRPr lang="it-IT" sz="2000" b="1" dirty="0" smtClean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8	   1	</a:t>
            </a:r>
            <a:r>
              <a:rPr lang="it-IT" sz="2000" b="1" dirty="0">
                <a:latin typeface="Times New Roman"/>
              </a:rPr>
              <a:t> </a:t>
            </a:r>
            <a:r>
              <a:rPr lang="it-IT" sz="2000" b="1" dirty="0" smtClean="0">
                <a:latin typeface="Times New Roman"/>
              </a:rPr>
              <a:t>     VERDE	4</a:t>
            </a:r>
            <a:endParaRPr lang="it-IT" sz="2000" b="1" dirty="0" smtClean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9</a:t>
            </a:r>
            <a:r>
              <a:rPr lang="it-IT" sz="2000" b="1" dirty="0">
                <a:latin typeface="Times New Roman"/>
              </a:rPr>
              <a:t>	Roma		</a:t>
            </a:r>
            <a:r>
              <a:rPr lang="it-IT" sz="2000" b="1" dirty="0" smtClean="0">
                <a:latin typeface="Times New Roman"/>
              </a:rPr>
              <a:t>5	2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2</a:t>
            </a:r>
            <a:r>
              <a:rPr lang="it-IT" sz="2000" b="1" dirty="0">
                <a:latin typeface="Times New Roman"/>
              </a:rPr>
              <a:t>	Venezia	          </a:t>
            </a:r>
            <a:r>
              <a:rPr lang="it-IT" sz="2000" b="1" dirty="0" smtClean="0">
                <a:latin typeface="Times New Roman"/>
              </a:rPr>
              <a:t>    3</a:t>
            </a:r>
            <a:r>
              <a:rPr lang="it-IT" sz="2000" b="1" dirty="0">
                <a:latin typeface="Times New Roman"/>
              </a:rPr>
              <a:t>	</a:t>
            </a:r>
            <a:r>
              <a:rPr lang="it-IT" sz="2000" b="1" dirty="0" smtClean="0">
                <a:latin typeface="Times New Roman"/>
              </a:rPr>
              <a:t>4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latin typeface="Times New Roman"/>
              </a:rPr>
              <a:t>7</a:t>
            </a:r>
            <a:r>
              <a:rPr lang="it-IT" sz="2000" b="1" dirty="0">
                <a:latin typeface="Times New Roman"/>
              </a:rPr>
              <a:t>	    3   	 </a:t>
            </a:r>
            <a:r>
              <a:rPr lang="it-IT" sz="2000" b="1" dirty="0" smtClean="0">
                <a:latin typeface="Times New Roman"/>
              </a:rPr>
              <a:t>     Firenze          4</a:t>
            </a:r>
            <a:r>
              <a:rPr lang="it-IT" sz="2000" b="1" dirty="0">
                <a:latin typeface="Times New Roman"/>
              </a:rPr>
              <a:t>		6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>
                <a:latin typeface="Times New Roman"/>
              </a:rPr>
              <a:t> </a:t>
            </a:r>
            <a:endParaRPr lang="it-IT" sz="2000" b="1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8994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50000">
        <p:fade/>
      </p:transition>
    </mc:Choice>
    <mc:Fallback>
      <p:transition spd="slow" advClick="0" advTm="5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Autofit/>
          </a:bodyPr>
          <a:lstStyle/>
          <a:p>
            <a:pPr marL="1177290" indent="-228600">
              <a:spcAft>
                <a:spcPts val="600"/>
              </a:spcAft>
            </a:pPr>
            <a:r>
              <a:rPr lang="it-IT" sz="2000" b="1" u="sng" dirty="0">
                <a:solidFill>
                  <a:srgbClr val="17365D"/>
                </a:solidFill>
                <a:latin typeface="Times New Roman"/>
                <a:ea typeface="Calibri"/>
              </a:rPr>
              <a:t>MEMORIA A BREVE TERMINE </a:t>
            </a:r>
            <a:endParaRPr lang="it-IT" sz="2000" dirty="0"/>
          </a:p>
          <a:p>
            <a:pPr marL="0" indent="0">
              <a:buNone/>
            </a:pPr>
            <a:r>
              <a:rPr lang="it-IT" sz="2000" b="1" i="1" dirty="0"/>
              <a:t>COSA FARE</a:t>
            </a:r>
            <a:r>
              <a:rPr lang="it-IT" sz="2000" i="1" dirty="0"/>
              <a:t>: </a:t>
            </a:r>
            <a:endParaRPr lang="it-IT" sz="2000" dirty="0"/>
          </a:p>
          <a:p>
            <a:pPr lvl="0">
              <a:buFont typeface="Wingdings"/>
              <a:buChar char=""/>
            </a:pPr>
            <a:r>
              <a:rPr lang="it-IT" sz="2000" i="1" dirty="0">
                <a:ea typeface="Calibri"/>
              </a:rPr>
              <a:t>leggere ad alta voce una riga alla volta </a:t>
            </a:r>
            <a:endParaRPr lang="it-IT" sz="2000" dirty="0">
              <a:ea typeface="Calibri"/>
            </a:endParaRPr>
          </a:p>
          <a:p>
            <a:pPr lvl="0">
              <a:buFont typeface="Wingdings"/>
              <a:buChar char=""/>
            </a:pPr>
            <a:r>
              <a:rPr lang="it-IT" sz="2000" i="1" dirty="0">
                <a:ea typeface="Calibri"/>
              </a:rPr>
              <a:t>dopo </a:t>
            </a:r>
            <a:r>
              <a:rPr lang="it-IT" sz="2000" b="1" i="1" dirty="0">
                <a:ea typeface="Calibri"/>
              </a:rPr>
              <a:t>2 secondi</a:t>
            </a:r>
            <a:r>
              <a:rPr lang="it-IT" sz="2000" i="1" dirty="0">
                <a:ea typeface="Calibri"/>
              </a:rPr>
              <a:t> ripetere (</a:t>
            </a:r>
            <a:r>
              <a:rPr lang="it-IT" sz="2000" i="1" u="sng" dirty="0">
                <a:ea typeface="Calibri"/>
              </a:rPr>
              <a:t>senza guardare</a:t>
            </a:r>
            <a:r>
              <a:rPr lang="it-IT" sz="2000" i="1" dirty="0">
                <a:ea typeface="Calibri"/>
              </a:rPr>
              <a:t>) le righe con i numeri, i nomi dei colori, le città </a:t>
            </a:r>
            <a:endParaRPr lang="it-IT" sz="2000" dirty="0">
              <a:ea typeface="Calibri"/>
            </a:endParaRPr>
          </a:p>
          <a:p>
            <a:pPr marL="0" indent="0">
              <a:buNone/>
            </a:pPr>
            <a:r>
              <a:rPr lang="it-IT" sz="2000" b="1" i="1" dirty="0"/>
              <a:t>COME:</a:t>
            </a:r>
            <a:r>
              <a:rPr lang="it-IT" sz="2000" i="1" dirty="0"/>
              <a:t> leggere con calma, pronunciando </a:t>
            </a:r>
            <a:r>
              <a:rPr lang="it-IT" sz="2000" i="1" dirty="0" smtClean="0"/>
              <a:t>bene</a:t>
            </a:r>
            <a:r>
              <a:rPr lang="it-IT" sz="2000" dirty="0">
                <a:latin typeface="Times New Roman"/>
              </a:rPr>
              <a:t> </a:t>
            </a:r>
            <a:endParaRPr lang="it-IT" sz="2000" dirty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9</a:t>
            </a:r>
            <a:r>
              <a:rPr lang="it-IT" sz="2400" b="1" dirty="0">
                <a:latin typeface="Times New Roman"/>
              </a:rPr>
              <a:t> </a:t>
            </a:r>
            <a:r>
              <a:rPr lang="it-IT" sz="2400" b="1" dirty="0" smtClean="0">
                <a:latin typeface="Times New Roman"/>
              </a:rPr>
              <a:t>       	ROMA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	5	2	BIANCO</a:t>
            </a:r>
            <a:endParaRPr lang="it-IT" sz="2400" b="1" dirty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2</a:t>
            </a:r>
            <a:r>
              <a:rPr lang="it-IT" sz="2400" b="1" dirty="0">
                <a:latin typeface="Times New Roman"/>
              </a:rPr>
              <a:t> </a:t>
            </a:r>
            <a:r>
              <a:rPr lang="it-IT" sz="2400" b="1" dirty="0" smtClean="0">
                <a:latin typeface="Times New Roman"/>
              </a:rPr>
              <a:t>       	VENEZIA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	3	4	ROSSO</a:t>
            </a:r>
            <a:endParaRPr lang="it-IT" sz="2400" b="1" dirty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7</a:t>
            </a:r>
            <a:r>
              <a:rPr lang="it-IT" sz="2400" b="1" dirty="0">
                <a:latin typeface="Times New Roman"/>
              </a:rPr>
              <a:t> </a:t>
            </a:r>
            <a:r>
              <a:rPr lang="it-IT" sz="2400" b="1" dirty="0" smtClean="0">
                <a:latin typeface="Times New Roman"/>
              </a:rPr>
              <a:t>       	FIRENZE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	4	6 	GIALLO</a:t>
            </a:r>
            <a:endParaRPr lang="it-IT" sz="2400" b="1" dirty="0"/>
          </a:p>
          <a:p>
            <a:pPr marL="0" indent="0">
              <a:buNone/>
            </a:pPr>
            <a:r>
              <a:rPr lang="it-IT" sz="2400" b="1" dirty="0">
                <a:latin typeface="Times New Roman"/>
              </a:rPr>
              <a:t>2	</a:t>
            </a:r>
            <a:r>
              <a:rPr lang="it-IT" sz="2400" b="1" dirty="0" smtClean="0">
                <a:latin typeface="Times New Roman"/>
              </a:rPr>
              <a:t>4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6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5	9	MARIO</a:t>
            </a:r>
            <a:endParaRPr lang="it-IT" sz="2400" b="1" dirty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5</a:t>
            </a:r>
            <a:r>
              <a:rPr lang="it-IT" sz="2400" b="1" dirty="0">
                <a:latin typeface="Times New Roman"/>
              </a:rPr>
              <a:t>	3	5	</a:t>
            </a:r>
            <a:r>
              <a:rPr lang="it-IT" sz="2400" b="1" dirty="0" smtClean="0">
                <a:latin typeface="Times New Roman"/>
              </a:rPr>
              <a:t>1	5	CARLA</a:t>
            </a:r>
            <a:endParaRPr lang="it-IT" sz="2400" b="1" dirty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6</a:t>
            </a:r>
            <a:r>
              <a:rPr lang="it-IT" sz="2400" b="1" dirty="0">
                <a:latin typeface="Times New Roman"/>
              </a:rPr>
              <a:t>	7	3	</a:t>
            </a:r>
            <a:r>
              <a:rPr lang="it-IT" sz="2400" b="1" dirty="0" smtClean="0">
                <a:latin typeface="Times New Roman"/>
              </a:rPr>
              <a:t>2	5	STEFANIA</a:t>
            </a:r>
            <a:endParaRPr lang="it-IT" sz="2400" b="1" dirty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3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GIALLO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2	5	FRANCESCA</a:t>
            </a:r>
            <a:endParaRPr lang="it-IT" sz="2400" b="1" dirty="0"/>
          </a:p>
          <a:p>
            <a:pPr marL="0" indent="0">
              <a:buNone/>
            </a:pPr>
            <a:r>
              <a:rPr lang="it-IT" sz="2400" b="1" dirty="0">
                <a:latin typeface="Times New Roman"/>
              </a:rPr>
              <a:t>9	</a:t>
            </a:r>
            <a:r>
              <a:rPr lang="it-IT" sz="2400" b="1" dirty="0" smtClean="0">
                <a:latin typeface="Times New Roman"/>
              </a:rPr>
              <a:t>ROMA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5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2	BIANCO</a:t>
            </a:r>
            <a:r>
              <a:rPr lang="it-IT" sz="2400" b="1" dirty="0">
                <a:latin typeface="Times New Roman"/>
              </a:rPr>
              <a:t> </a:t>
            </a:r>
            <a:r>
              <a:rPr lang="it-IT" sz="2400" b="1" dirty="0" smtClean="0">
                <a:latin typeface="Times New Roman"/>
              </a:rPr>
              <a:t>        MARIO	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8	FIRENZE      	4	6	GIALLO	 STEFANIA	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 smtClean="0">
                <a:latin typeface="Times New Roman"/>
              </a:rPr>
              <a:t>2</a:t>
            </a:r>
            <a:r>
              <a:rPr lang="it-IT" sz="2400" b="1" dirty="0">
                <a:latin typeface="Times New Roman"/>
              </a:rPr>
              <a:t>	</a:t>
            </a:r>
            <a:r>
              <a:rPr lang="it-IT" sz="2400" b="1" dirty="0" smtClean="0">
                <a:latin typeface="Times New Roman"/>
              </a:rPr>
              <a:t>VENEZIA	7	9	ROSSO</a:t>
            </a:r>
            <a:r>
              <a:rPr lang="it-IT" sz="2400" b="1" dirty="0">
                <a:latin typeface="Times New Roman"/>
              </a:rPr>
              <a:t>	 </a:t>
            </a:r>
            <a:r>
              <a:rPr lang="it-IT" sz="2400" b="1" dirty="0" smtClean="0">
                <a:latin typeface="Times New Roman"/>
              </a:rPr>
              <a:t>CARLA</a:t>
            </a:r>
            <a:endParaRPr lang="it-IT" sz="2400" b="1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4413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8000" advClick="0" advTm="52000">
        <p:fade/>
      </p:transition>
    </mc:Choice>
    <mc:Fallback>
      <p:transition spd="slow" advClick="0" advTm="5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Domini Neurocognitivi:</a:t>
            </a:r>
            <a:br>
              <a:rPr lang="it-IT" b="1" dirty="0" smtClean="0"/>
            </a:br>
            <a:r>
              <a:rPr lang="it-IT" dirty="0"/>
              <a:t>(</a:t>
            </a:r>
            <a:r>
              <a:rPr lang="it-IT" dirty="0" smtClean="0"/>
              <a:t>Memoria visiva)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OSSERVARE </a:t>
            </a:r>
            <a:r>
              <a:rPr lang="it-IT" dirty="0"/>
              <a:t>QUESTE IMMAGINI FACENDO  	 ATTENZIONE AI DETTAGLI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513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122" name="Picture 2" descr="C:\Users\genz0937\Desktop\Garima-Aro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431554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96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1569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RISPONDERE E DIGITARE SU  </a:t>
            </a:r>
            <a:r>
              <a:rPr lang="it-IT" b="1" dirty="0" smtClean="0"/>
              <a:t>SI</a:t>
            </a:r>
            <a:r>
              <a:rPr lang="it-IT" dirty="0" smtClean="0"/>
              <a:t> o </a:t>
            </a:r>
            <a:r>
              <a:rPr lang="it-IT" b="1" dirty="0" smtClean="0"/>
              <a:t>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È UN UOMO?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DIMOSTRA CIRCA 15 ANNI?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I CAPELLI BIANCHI?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HA </a:t>
            </a:r>
            <a:r>
              <a:rPr lang="it-IT" dirty="0" smtClean="0"/>
              <a:t>GLI OCCHIALI DA VISTA?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I BAFFI?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527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15000">
        <p:fade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4680520" cy="510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03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7000">
        <p:fade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1569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RISPONDERE E DIGITARE SU  </a:t>
            </a:r>
            <a:r>
              <a:rPr lang="it-IT" b="1" dirty="0" smtClean="0"/>
              <a:t>SI</a:t>
            </a:r>
            <a:r>
              <a:rPr lang="it-IT" dirty="0" smtClean="0"/>
              <a:t> o </a:t>
            </a:r>
            <a:r>
              <a:rPr lang="it-IT" b="1" dirty="0" smtClean="0"/>
              <a:t>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È UN UOMO?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DIMOSTRA CIRCA 60 ANNI?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I CAPELLI ROSSI?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HA I CAPELLI </a:t>
            </a:r>
            <a:r>
              <a:rPr lang="it-IT" dirty="0" smtClean="0"/>
              <a:t>LUNGHI?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GLI OCCHIALI DA VISTA?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GLI ORECCHINI</a:t>
            </a:r>
            <a:r>
              <a:rPr lang="it-IT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ASSOMIGLIA AD UN PERSONAGGIO FAMOSO?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873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250" advClick="0" advTm="15000">
        <p:fad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71500"/>
            <a:ext cx="4713312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36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8000">
        <p:fade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RISPONDERE E DIGITARE SU </a:t>
            </a:r>
            <a:r>
              <a:rPr lang="it-IT" b="1" smtClean="0"/>
              <a:t>SI</a:t>
            </a:r>
            <a:r>
              <a:rPr lang="it-IT" smtClean="0"/>
              <a:t> </a:t>
            </a:r>
            <a:r>
              <a:rPr lang="it-IT" dirty="0"/>
              <a:t>o</a:t>
            </a:r>
            <a:r>
              <a:rPr lang="it-IT" smtClean="0"/>
              <a:t> </a:t>
            </a:r>
            <a:r>
              <a:rPr lang="it-IT" b="1" dirty="0" smtClean="0"/>
              <a:t>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6413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È UNA DONNA?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DIMOSTRA CIRCA  20 ANNI?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I CAPELLI LUNGHI?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I CAPELLI BIONDI?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GLI OCCHIALI DA VISTA?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HA UN VESTITO TUTTO BIANCO</a:t>
            </a:r>
            <a:r>
              <a:rPr lang="it-IT" dirty="0"/>
              <a:t>? 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ASSOMIGLIA AD UN PERSONAGGIO </a:t>
            </a:r>
            <a:r>
              <a:rPr lang="it-IT" dirty="0"/>
              <a:t>FAMOSO?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37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12000">
        <p:fade/>
      </p:transition>
    </mc:Choice>
    <mc:Fallback>
      <p:transition spd="slow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ISTRUZIONI: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LEGGERE  AD ALTA VOCE I </a:t>
            </a:r>
            <a:br>
              <a:rPr lang="it-IT" dirty="0" smtClean="0"/>
            </a:br>
            <a:r>
              <a:rPr lang="it-IT" dirty="0" smtClean="0"/>
              <a:t>3 CERCHI CONCENTRICI COLORATI</a:t>
            </a:r>
            <a:br>
              <a:rPr lang="it-IT" dirty="0" smtClean="0"/>
            </a:br>
            <a:r>
              <a:rPr lang="it-IT" sz="3100" dirty="0" smtClean="0"/>
              <a:t>(dal più grande al più piccolo)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5373216"/>
            <a:ext cx="7355160" cy="752947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617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9561240" cy="258316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it-IT" dirty="0" smtClean="0"/>
              <a:t>             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                    ISTRUZIONI:</a:t>
            </a:r>
            <a:br>
              <a:rPr lang="it-IT" dirty="0" smtClean="0"/>
            </a:br>
            <a:r>
              <a:rPr lang="it-IT" sz="2400" dirty="0"/>
              <a:t>	</a:t>
            </a:r>
            <a:r>
              <a:rPr lang="it-IT" sz="2200" b="1" u="sng" dirty="0" smtClean="0">
                <a:solidFill>
                  <a:srgbClr val="FF0000"/>
                </a:solidFill>
              </a:rPr>
              <a:t>QUESTO MODULO SARÀ DEDICATO AL DOMINIO DELLA MEMORIA </a:t>
            </a:r>
            <a:br>
              <a:rPr lang="it-IT" sz="2200" b="1" u="sng" dirty="0" smtClean="0">
                <a:solidFill>
                  <a:srgbClr val="FF0000"/>
                </a:solidFill>
              </a:rPr>
            </a:br>
            <a:r>
              <a:rPr lang="it-IT" sz="2200" b="1" dirty="0" smtClean="0">
                <a:solidFill>
                  <a:srgbClr val="FF0000"/>
                </a:solidFill>
              </a:rPr>
              <a:t>               </a:t>
            </a:r>
            <a:r>
              <a:rPr lang="it-IT" sz="2200" b="1" dirty="0" smtClean="0"/>
              <a:t>(a breve termine/lungo </a:t>
            </a:r>
            <a:r>
              <a:rPr lang="it-IT" sz="2200" b="1" dirty="0"/>
              <a:t>t</a:t>
            </a:r>
            <a:r>
              <a:rPr lang="it-IT" sz="2200" b="1" dirty="0" smtClean="0"/>
              <a:t>ermine, Memoria Visiva, Memoria Episodica)</a:t>
            </a:r>
            <a:br>
              <a:rPr lang="it-IT" sz="2200" b="1" dirty="0" smtClean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 smtClean="0"/>
              <a:t>&gt; INIZIARE DALLA PRIMA DIAPOSITIVA E SEGUIRE LE ISTRUZIONI</a:t>
            </a:r>
            <a:br>
              <a:rPr lang="it-IT" sz="2200" b="1" dirty="0" smtClean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 smtClean="0"/>
              <a:t>&gt; LA FREQUENZA DI QUESTO MODULO È DI ALMENO 2 VOLTE A SETTIMANA</a:t>
            </a:r>
            <a:br>
              <a:rPr lang="it-IT" sz="2200" b="1" dirty="0" smtClean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 smtClean="0"/>
              <a:t>&gt; NEL CASO IN CUI LE SCHEDE SCOMPAIANO, ANDARE AVANTI</a:t>
            </a:r>
            <a:br>
              <a:rPr lang="it-IT" sz="2200" b="1" dirty="0" smtClean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 smtClean="0"/>
              <a:t>&gt; </a:t>
            </a:r>
            <a:r>
              <a:rPr lang="it-IT" sz="2200" b="1" u="sng" dirty="0" smtClean="0"/>
              <a:t>PER COMUNICAZIONI RELATIVE AL PROGRAMMA UTILIZZARE</a:t>
            </a:r>
            <a:r>
              <a:rPr lang="it-IT" sz="2200" b="1" dirty="0" smtClean="0"/>
              <a:t>: </a:t>
            </a:r>
            <a:br>
              <a:rPr lang="it-IT" sz="2200" b="1" dirty="0" smtClean="0"/>
            </a:br>
            <a:r>
              <a:rPr lang="it-IT" sz="2200" b="1" dirty="0" smtClean="0">
                <a:solidFill>
                  <a:srgbClr val="FF0000"/>
                </a:solidFill>
              </a:rPr>
              <a:t> </a:t>
            </a:r>
            <a:r>
              <a:rPr lang="it-IT" sz="2200" b="1" dirty="0" smtClean="0"/>
              <a:t>IL SERVIZIO DI MESSAGGISTICA CENTRALIZZATO</a:t>
            </a:r>
            <a:r>
              <a:rPr lang="it-IT" sz="2200" b="1" dirty="0"/>
              <a:t> (</a:t>
            </a:r>
            <a:r>
              <a:rPr lang="it-IT" sz="2200" b="1" dirty="0" smtClean="0"/>
              <a:t>W.A.) </a:t>
            </a:r>
            <a:br>
              <a:rPr lang="it-IT" sz="2200" b="1" dirty="0" smtClean="0"/>
            </a:br>
            <a:r>
              <a:rPr lang="it-IT" sz="22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/>
              <a:t>O</a:t>
            </a:r>
            <a:r>
              <a:rPr lang="it-IT" sz="2200" b="1" dirty="0" smtClean="0"/>
              <a:t> L’INDIRIZZO EMAIL:  pad@fbfgz.it</a:t>
            </a:r>
            <a:endParaRPr lang="it-IT" sz="2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7664" y="4365104"/>
            <a:ext cx="7139136" cy="1761059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94953" y="3933056"/>
            <a:ext cx="4857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94953" y="4221088"/>
            <a:ext cx="4857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30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547664" y="1484784"/>
            <a:ext cx="5184576" cy="4464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267744" y="2060848"/>
            <a:ext cx="3816424" cy="331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3041503" y="2582275"/>
            <a:ext cx="2284367" cy="2211751"/>
          </a:xfrm>
          <a:prstGeom prst="ellipse">
            <a:avLst/>
          </a:prstGeom>
          <a:solidFill>
            <a:srgbClr val="55F729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707904" y="335699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1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71479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ISTRUZIONI: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DIGITARE L’ORDINE DEI  COLORI DEI CERCHI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5373216"/>
            <a:ext cx="7355160" cy="752947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836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push dir="u"/>
      </p:transition>
    </mc:Choice>
    <mc:Fallback>
      <p:transition spd="slow" advClick="0" advTm="8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C’ERA UN NUMERO? </a:t>
            </a:r>
            <a:r>
              <a:rPr lang="it-IT" sz="4000" b="1" dirty="0" smtClean="0"/>
              <a:t>SI o NO</a:t>
            </a:r>
          </a:p>
          <a:p>
            <a:r>
              <a:rPr lang="it-IT" sz="4000" dirty="0" smtClean="0"/>
              <a:t>DIGITARE  IL NUMERO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89649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ISTRUZIONI: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GUARDARE LA SECONDA FIGURA CON 4 CERCHI CONCENTRICI COLORATI.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5373216"/>
            <a:ext cx="7355160" cy="752947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486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547664" y="1484784"/>
            <a:ext cx="5184576" cy="4464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267744" y="2060848"/>
            <a:ext cx="3816424" cy="331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3041503" y="2582275"/>
            <a:ext cx="2284367" cy="2211751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682752" y="3140968"/>
            <a:ext cx="914400" cy="914400"/>
          </a:xfrm>
          <a:prstGeom prst="ellipse">
            <a:avLst/>
          </a:prstGeom>
          <a:solidFill>
            <a:srgbClr val="55F729"/>
          </a:solidFill>
          <a:ln>
            <a:solidFill>
              <a:srgbClr val="55F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96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572149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I Nomi che leggerete adesso si riferiscono a personaggi famosi:  quali sono quelli ancora </a:t>
            </a:r>
            <a:r>
              <a:rPr lang="it-IT" u="sng" dirty="0" smtClean="0"/>
              <a:t>viventi</a:t>
            </a:r>
            <a:r>
              <a:rPr lang="it-IT" dirty="0" smtClean="0"/>
              <a:t>?  (</a:t>
            </a:r>
            <a:r>
              <a:rPr lang="it-IT" u="sng" dirty="0" smtClean="0"/>
              <a:t>attenzione</a:t>
            </a:r>
            <a:r>
              <a:rPr lang="it-IT" dirty="0" smtClean="0"/>
              <a:t>: qualcuno di questi personaggi potrebbe essere scomparso dalla scena pubblica ma non per questo è deceduto)</a:t>
            </a:r>
          </a:p>
          <a:p>
            <a:pPr marL="0" indent="0"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                    ISTRUZIONI:  </a:t>
            </a:r>
          </a:p>
          <a:p>
            <a:pPr marL="0" indent="0">
              <a:buNone/>
            </a:pPr>
            <a:r>
              <a:rPr lang="it-IT" sz="3600" b="1" dirty="0" smtClean="0"/>
              <a:t>DIGITARE  </a:t>
            </a:r>
            <a:r>
              <a:rPr lang="it-IT" sz="4800" b="1" dirty="0" smtClean="0">
                <a:solidFill>
                  <a:srgbClr val="FF0000"/>
                </a:solidFill>
              </a:rPr>
              <a:t>SI 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smtClean="0"/>
              <a:t>se il personaggio è vivente DIGITARE  </a:t>
            </a:r>
            <a:r>
              <a:rPr lang="it-IT" sz="4000" b="1" dirty="0" smtClean="0">
                <a:solidFill>
                  <a:srgbClr val="FF0000"/>
                </a:solidFill>
              </a:rPr>
              <a:t>NO</a:t>
            </a:r>
            <a:r>
              <a:rPr lang="it-IT" sz="3600" b="1" dirty="0" smtClean="0"/>
              <a:t> se il personaggio è morto</a:t>
            </a:r>
          </a:p>
        </p:txBody>
      </p:sp>
    </p:spTree>
    <p:extLst>
      <p:ext uri="{BB962C8B-B14F-4D97-AF65-F5344CB8AC3E}">
        <p14:creationId xmlns:p14="http://schemas.microsoft.com/office/powerpoint/2010/main" val="4995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75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677708"/>
              </p:ext>
            </p:extLst>
          </p:nvPr>
        </p:nvGraphicFramePr>
        <p:xfrm>
          <a:off x="144343" y="188640"/>
          <a:ext cx="8964488" cy="6571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Foglio di lavoro" r:id="rId3" imgW="5496076" imgH="3057602" progId="Excel.Sheet.12">
                  <p:embed/>
                </p:oleObj>
              </mc:Choice>
              <mc:Fallback>
                <p:oleObj name="Foglio di lavoro" r:id="rId3" imgW="5496076" imgH="30576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343" y="188640"/>
                        <a:ext cx="8964488" cy="6571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0"/>
            <a:ext cx="9036496" cy="731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Joe Biden			 	</a:t>
            </a:r>
            <a:r>
              <a:rPr lang="it-IT" b="1" dirty="0" smtClean="0"/>
              <a:t>Matteo  </a:t>
            </a:r>
            <a:r>
              <a:rPr lang="it-IT" b="1" dirty="0"/>
              <a:t>Salvini		Matteo </a:t>
            </a:r>
            <a:r>
              <a:rPr lang="it-IT" b="1" dirty="0" err="1"/>
              <a:t>Renzi</a:t>
            </a:r>
            <a:endParaRPr lang="it-IT" b="1" dirty="0"/>
          </a:p>
          <a:p>
            <a:r>
              <a:rPr lang="it-IT" b="1" dirty="0"/>
              <a:t>Mario Draghi                                          </a:t>
            </a:r>
            <a:r>
              <a:rPr lang="it-IT" b="1" dirty="0" smtClean="0"/>
              <a:t>    Ayrton </a:t>
            </a:r>
            <a:r>
              <a:rPr lang="it-IT" b="1" dirty="0"/>
              <a:t>Senna                     </a:t>
            </a:r>
            <a:r>
              <a:rPr lang="it-IT" b="1" dirty="0" smtClean="0"/>
              <a:t>	Lilli </a:t>
            </a:r>
            <a:r>
              <a:rPr lang="it-IT" b="1" dirty="0"/>
              <a:t>Gruber</a:t>
            </a:r>
          </a:p>
          <a:p>
            <a:r>
              <a:rPr lang="it-IT" b="1" dirty="0"/>
              <a:t>Oscar Luigi Scalfaro </a:t>
            </a:r>
            <a:r>
              <a:rPr lang="it-IT" b="1" dirty="0" smtClean="0"/>
              <a:t>                                  Indro </a:t>
            </a:r>
            <a:r>
              <a:rPr lang="it-IT" b="1" dirty="0"/>
              <a:t>Montanelli              </a:t>
            </a:r>
            <a:r>
              <a:rPr lang="it-IT" b="1" dirty="0" smtClean="0"/>
              <a:t>	Sergio </a:t>
            </a:r>
            <a:r>
              <a:rPr lang="it-IT" b="1" dirty="0"/>
              <a:t>Mattarella</a:t>
            </a:r>
          </a:p>
          <a:p>
            <a:r>
              <a:rPr lang="it-IT" b="1" dirty="0"/>
              <a:t>Gianni Rivera  		                </a:t>
            </a:r>
            <a:r>
              <a:rPr lang="it-IT" b="1" dirty="0" smtClean="0"/>
              <a:t>Franco </a:t>
            </a:r>
            <a:r>
              <a:rPr lang="it-IT" b="1" dirty="0"/>
              <a:t>Battiato                 </a:t>
            </a:r>
            <a:r>
              <a:rPr lang="it-IT" b="1" dirty="0" smtClean="0"/>
              <a:t>	Enrico </a:t>
            </a:r>
            <a:r>
              <a:rPr lang="it-IT" b="1" dirty="0"/>
              <a:t>Mentana         Adriano Celentano                                 </a:t>
            </a:r>
            <a:r>
              <a:rPr lang="it-IT" b="1" dirty="0" smtClean="0"/>
              <a:t>  Giuseppe Conte</a:t>
            </a:r>
            <a:r>
              <a:rPr lang="it-IT" b="1" dirty="0"/>
              <a:t>	  	Enrico Berlinguer     </a:t>
            </a:r>
          </a:p>
          <a:p>
            <a:r>
              <a:rPr lang="it-IT" b="1" dirty="0"/>
              <a:t>Giacinto Facchetti                                   </a:t>
            </a:r>
            <a:r>
              <a:rPr lang="it-IT" b="1" dirty="0" smtClean="0"/>
              <a:t>  Giorgia </a:t>
            </a:r>
            <a:r>
              <a:rPr lang="it-IT" b="1" dirty="0"/>
              <a:t>Meloni                  </a:t>
            </a:r>
            <a:r>
              <a:rPr lang="it-IT" b="1" dirty="0" smtClean="0"/>
              <a:t>	Diego </a:t>
            </a:r>
            <a:r>
              <a:rPr lang="it-IT" b="1" dirty="0"/>
              <a:t>A. Maradona</a:t>
            </a:r>
          </a:p>
          <a:p>
            <a:r>
              <a:rPr lang="it-IT" b="1" dirty="0"/>
              <a:t>Pietro Mennea                                         </a:t>
            </a:r>
            <a:r>
              <a:rPr lang="it-IT" b="1" dirty="0" smtClean="0"/>
              <a:t>  Michael </a:t>
            </a:r>
            <a:r>
              <a:rPr lang="it-IT" b="1" dirty="0"/>
              <a:t>Schumacher       </a:t>
            </a:r>
            <a:r>
              <a:rPr lang="it-IT" b="1" dirty="0" smtClean="0"/>
              <a:t>	Carlo </a:t>
            </a:r>
            <a:r>
              <a:rPr lang="it-IT" b="1" dirty="0"/>
              <a:t>Verdone      </a:t>
            </a:r>
          </a:p>
          <a:p>
            <a:r>
              <a:rPr lang="it-IT" b="1" dirty="0"/>
              <a:t>Fabrizio Frizzi 		   </a:t>
            </a:r>
            <a:r>
              <a:rPr lang="it-IT" b="1" dirty="0" smtClean="0"/>
              <a:t>               Gigi </a:t>
            </a:r>
            <a:r>
              <a:rPr lang="it-IT" b="1" dirty="0"/>
              <a:t>Riva                              </a:t>
            </a:r>
            <a:r>
              <a:rPr lang="it-IT" b="1" dirty="0" smtClean="0"/>
              <a:t>	Monica </a:t>
            </a:r>
            <a:r>
              <a:rPr lang="it-IT" b="1" dirty="0"/>
              <a:t>Vitti   </a:t>
            </a:r>
          </a:p>
          <a:p>
            <a:r>
              <a:rPr lang="it-IT" b="1" dirty="0"/>
              <a:t>Jean Paul Belmondo 	 </a:t>
            </a:r>
            <a:r>
              <a:rPr lang="it-IT" b="1" dirty="0" smtClean="0"/>
              <a:t>                 Enrico </a:t>
            </a:r>
            <a:r>
              <a:rPr lang="it-IT" b="1" dirty="0"/>
              <a:t>Letta                         </a:t>
            </a:r>
            <a:r>
              <a:rPr lang="it-IT" b="1" dirty="0" smtClean="0"/>
              <a:t>	Vasco </a:t>
            </a:r>
            <a:r>
              <a:rPr lang="it-IT" b="1" dirty="0"/>
              <a:t>Rossi</a:t>
            </a:r>
          </a:p>
          <a:p>
            <a:r>
              <a:rPr lang="it-IT" b="1" dirty="0" smtClean="0"/>
              <a:t>Papa </a:t>
            </a:r>
            <a:r>
              <a:rPr lang="it-IT" b="1" dirty="0"/>
              <a:t>Giovanni XXIII                                </a:t>
            </a:r>
            <a:r>
              <a:rPr lang="it-IT" b="1" dirty="0" smtClean="0"/>
              <a:t>   Renato </a:t>
            </a:r>
            <a:r>
              <a:rPr lang="it-IT" b="1" dirty="0"/>
              <a:t>Zero                        </a:t>
            </a:r>
            <a:r>
              <a:rPr lang="it-IT" b="1" dirty="0" smtClean="0"/>
              <a:t>	Palmiro </a:t>
            </a:r>
            <a:r>
              <a:rPr lang="it-IT" b="1" dirty="0"/>
              <a:t>Togliatti                                         Lady Diana		       </a:t>
            </a:r>
            <a:r>
              <a:rPr lang="it-IT" b="1" dirty="0" smtClean="0"/>
              <a:t>           Luciano </a:t>
            </a:r>
            <a:r>
              <a:rPr lang="it-IT" b="1" dirty="0"/>
              <a:t>Pavarotti              </a:t>
            </a:r>
            <a:r>
              <a:rPr lang="it-IT" b="1" dirty="0" smtClean="0"/>
              <a:t>	Papa </a:t>
            </a:r>
            <a:r>
              <a:rPr lang="it-IT" b="1" dirty="0"/>
              <a:t>Wojtyla</a:t>
            </a:r>
          </a:p>
          <a:p>
            <a:r>
              <a:rPr lang="it-IT" b="1" dirty="0"/>
              <a:t> Mina                                                           </a:t>
            </a:r>
            <a:r>
              <a:rPr lang="it-IT" b="1" dirty="0" smtClean="0"/>
              <a:t> Sergio </a:t>
            </a:r>
            <a:r>
              <a:rPr lang="it-IT" b="1" dirty="0"/>
              <a:t>Marchionne             </a:t>
            </a:r>
            <a:r>
              <a:rPr lang="it-IT" b="1" dirty="0" smtClean="0"/>
              <a:t>	Silvio </a:t>
            </a:r>
            <a:r>
              <a:rPr lang="it-IT" b="1" dirty="0"/>
              <a:t>Berlusconi           </a:t>
            </a:r>
          </a:p>
          <a:p>
            <a:r>
              <a:rPr lang="it-IT" b="1" dirty="0"/>
              <a:t> Papa Woytjla 		        	 </a:t>
            </a:r>
            <a:r>
              <a:rPr lang="it-IT" b="1" dirty="0" smtClean="0"/>
              <a:t>Sandro </a:t>
            </a:r>
            <a:r>
              <a:rPr lang="it-IT" b="1" dirty="0"/>
              <a:t>Pertini                    </a:t>
            </a:r>
            <a:r>
              <a:rPr lang="it-IT" b="1" dirty="0" smtClean="0"/>
              <a:t>   	Federico </a:t>
            </a:r>
            <a:r>
              <a:rPr lang="it-IT" b="1" dirty="0"/>
              <a:t>Fellini</a:t>
            </a:r>
          </a:p>
          <a:p>
            <a:r>
              <a:rPr lang="it-IT" b="1" dirty="0"/>
              <a:t> </a:t>
            </a:r>
            <a:r>
              <a:rPr lang="it-IT" b="1" dirty="0" smtClean="0"/>
              <a:t>Barack </a:t>
            </a:r>
            <a:r>
              <a:rPr lang="it-IT" b="1" dirty="0"/>
              <a:t>Obama  			 </a:t>
            </a:r>
            <a:r>
              <a:rPr lang="it-IT" b="1" dirty="0" smtClean="0"/>
              <a:t>Gianni </a:t>
            </a:r>
            <a:r>
              <a:rPr lang="it-IT" b="1" dirty="0"/>
              <a:t>Morandi	  </a:t>
            </a:r>
            <a:r>
              <a:rPr lang="it-IT" b="1" dirty="0" smtClean="0"/>
              <a:t>	Enzo </a:t>
            </a:r>
            <a:r>
              <a:rPr lang="it-IT" b="1" dirty="0"/>
              <a:t>Biagi    </a:t>
            </a:r>
          </a:p>
          <a:p>
            <a:r>
              <a:rPr lang="it-IT" b="1" dirty="0"/>
              <a:t> Brigitte Bardot    		       </a:t>
            </a:r>
            <a:r>
              <a:rPr lang="it-IT" b="1" dirty="0" smtClean="0"/>
              <a:t>            Emmanuel </a:t>
            </a:r>
            <a:r>
              <a:rPr lang="it-IT" b="1" dirty="0"/>
              <a:t>Macron             </a:t>
            </a:r>
            <a:r>
              <a:rPr lang="it-IT" b="1" dirty="0" smtClean="0"/>
              <a:t>	Donald </a:t>
            </a:r>
            <a:r>
              <a:rPr lang="it-IT" b="1" dirty="0"/>
              <a:t>Trump</a:t>
            </a:r>
          </a:p>
          <a:p>
            <a:pPr>
              <a:lnSpc>
                <a:spcPct val="120000"/>
              </a:lnSpc>
            </a:pPr>
            <a:r>
              <a:rPr lang="it-IT" b="1" dirty="0" smtClean="0"/>
              <a:t>Raffaella </a:t>
            </a:r>
            <a:r>
              <a:rPr lang="it-IT" b="1" dirty="0"/>
              <a:t>Carrà			  </a:t>
            </a:r>
            <a:r>
              <a:rPr lang="it-IT" b="1" dirty="0" smtClean="0"/>
              <a:t>Sean </a:t>
            </a:r>
            <a:r>
              <a:rPr lang="it-IT" b="1" dirty="0"/>
              <a:t>Connery                      </a:t>
            </a:r>
            <a:r>
              <a:rPr lang="it-IT" b="1" dirty="0" smtClean="0"/>
              <a:t>	Angela </a:t>
            </a:r>
            <a:r>
              <a:rPr lang="it-IT" b="1" dirty="0"/>
              <a:t>Merkel                      </a:t>
            </a:r>
          </a:p>
          <a:p>
            <a:pPr>
              <a:lnSpc>
                <a:spcPct val="120000"/>
              </a:lnSpc>
            </a:pPr>
            <a:r>
              <a:rPr lang="it-IT" b="1" dirty="0"/>
              <a:t>Vittorio Gassman			  </a:t>
            </a:r>
            <a:r>
              <a:rPr lang="it-IT" b="1" dirty="0" smtClean="0"/>
              <a:t>Aldo </a:t>
            </a:r>
            <a:r>
              <a:rPr lang="it-IT" b="1" dirty="0"/>
              <a:t>Moro                           </a:t>
            </a:r>
            <a:r>
              <a:rPr lang="it-IT" b="1" dirty="0" smtClean="0"/>
              <a:t>	Adriano </a:t>
            </a:r>
            <a:r>
              <a:rPr lang="it-IT" b="1" dirty="0"/>
              <a:t>Panatta</a:t>
            </a:r>
          </a:p>
          <a:p>
            <a:pPr>
              <a:lnSpc>
                <a:spcPct val="120000"/>
              </a:lnSpc>
            </a:pPr>
            <a:r>
              <a:rPr lang="it-IT" b="1" dirty="0"/>
              <a:t>Carla </a:t>
            </a:r>
            <a:r>
              <a:rPr lang="it-IT" b="1" dirty="0" smtClean="0"/>
              <a:t>Fracci			  Marco Pannella		Felice Gimondi	</a:t>
            </a:r>
          </a:p>
          <a:p>
            <a:pPr>
              <a:lnSpc>
                <a:spcPct val="120000"/>
              </a:lnSpc>
            </a:pPr>
            <a:r>
              <a:rPr lang="it-IT" b="1" dirty="0" smtClean="0"/>
              <a:t>Giorgio Napolitano</a:t>
            </a:r>
            <a:r>
              <a:rPr lang="it-IT" b="1" dirty="0"/>
              <a:t>	</a:t>
            </a:r>
            <a:r>
              <a:rPr lang="it-IT" b="1" dirty="0" smtClean="0"/>
              <a:t>		  Andrea Boccelli		Papa Luciani</a:t>
            </a:r>
          </a:p>
          <a:p>
            <a:pPr>
              <a:lnSpc>
                <a:spcPct val="120000"/>
              </a:lnSpc>
            </a:pPr>
            <a:r>
              <a:rPr lang="it-IT" b="1" dirty="0" smtClean="0"/>
              <a:t>Riccardo Muti</a:t>
            </a:r>
            <a:r>
              <a:rPr lang="it-IT" b="1" dirty="0"/>
              <a:t>		      </a:t>
            </a:r>
            <a:r>
              <a:rPr lang="it-IT" b="1" dirty="0" smtClean="0"/>
              <a:t>	  Pippo Baudo		Alain Delon</a:t>
            </a:r>
          </a:p>
          <a:p>
            <a:pPr>
              <a:lnSpc>
                <a:spcPct val="120000"/>
              </a:lnSpc>
            </a:pPr>
            <a:r>
              <a:rPr lang="it-IT" b="1" dirty="0" smtClean="0"/>
              <a:t>Fabrizio De André			  Alessandro Gassman	Giorgio Gaber</a:t>
            </a:r>
            <a:r>
              <a:rPr lang="it-IT" b="1" dirty="0"/>
              <a:t>	                    </a:t>
            </a:r>
            <a:endParaRPr lang="it-IT" b="1" dirty="0" smtClean="0"/>
          </a:p>
          <a:p>
            <a:pPr>
              <a:lnSpc>
                <a:spcPct val="120000"/>
              </a:lnSpc>
            </a:pPr>
            <a:r>
              <a:rPr lang="it-IT" b="1" dirty="0" smtClean="0"/>
              <a:t>John Kennedy			   Virginia Raggi		Francesco Totti	</a:t>
            </a:r>
            <a:endParaRPr lang="it-IT" b="1" dirty="0"/>
          </a:p>
          <a:p>
            <a:pPr>
              <a:lnSpc>
                <a:spcPct val="120000"/>
              </a:lnSpc>
            </a:pPr>
            <a:r>
              <a:rPr lang="it-IT" b="1" dirty="0" smtClean="0"/>
              <a:t>Piero Angela			   Sophia Loren		Umberto Bossi	</a:t>
            </a:r>
            <a:endParaRPr lang="it-IT" b="1" dirty="0"/>
          </a:p>
          <a:p>
            <a:pPr>
              <a:lnSpc>
                <a:spcPct val="120000"/>
              </a:lnSpc>
            </a:pPr>
            <a:r>
              <a:rPr lang="it-IT" sz="1600" b="1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22410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19000"/>
    </mc:Choice>
    <mc:Fallback>
      <p:transition spd="slow" advClick="0" advTm="119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09531"/>
          </a:xfrm>
        </p:spPr>
        <p:txBody>
          <a:bodyPr>
            <a:normAutofit fontScale="25000" lnSpcReduction="20000"/>
          </a:bodyPr>
          <a:lstStyle/>
          <a:p>
            <a:endParaRPr lang="it-IT" i="1" dirty="0"/>
          </a:p>
          <a:p>
            <a:pPr marL="0" indent="0">
              <a:buNone/>
            </a:pPr>
            <a:r>
              <a:rPr lang="it-IT" sz="5600" b="1" dirty="0"/>
              <a:t>DOMINI NEUROCOGNITIVI</a:t>
            </a:r>
            <a:r>
              <a:rPr lang="it-IT" sz="5600" b="1" dirty="0" smtClean="0"/>
              <a:t>:</a:t>
            </a:r>
            <a:endParaRPr lang="it-IT" sz="56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4200" b="1" dirty="0"/>
              <a:t>mbt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4200" b="1" dirty="0"/>
              <a:t>attenzione selettiva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4200" b="1" dirty="0"/>
              <a:t>referenza indiretta</a:t>
            </a:r>
          </a:p>
          <a:p>
            <a:pPr marL="0" indent="0">
              <a:buNone/>
            </a:pPr>
            <a:r>
              <a:rPr lang="it-IT" sz="3600" b="1" dirty="0"/>
              <a:t>   </a:t>
            </a:r>
          </a:p>
          <a:p>
            <a:pPr marL="0" indent="0">
              <a:buNone/>
            </a:pPr>
            <a:r>
              <a:rPr lang="it-IT" b="1" i="1" dirty="0"/>
              <a:t> </a:t>
            </a:r>
            <a:r>
              <a:rPr lang="it-IT" i="1" dirty="0"/>
              <a:t>	</a:t>
            </a:r>
            <a:r>
              <a:rPr lang="it-IT" i="1" dirty="0" smtClean="0"/>
              <a:t>		</a:t>
            </a:r>
            <a:r>
              <a:rPr lang="it-IT" sz="6400" b="1" i="1" u="sng" dirty="0" smtClean="0"/>
              <a:t>IL </a:t>
            </a:r>
            <a:r>
              <a:rPr lang="it-IT" sz="6400" b="1" i="1" u="sng" dirty="0"/>
              <a:t>CONTADINO E I SUOI FIGLI</a:t>
            </a:r>
            <a:r>
              <a:rPr lang="it-IT" sz="6400" b="1" i="1" dirty="0"/>
              <a:t>		</a:t>
            </a:r>
            <a:endParaRPr lang="it-IT" sz="6400" i="1" dirty="0"/>
          </a:p>
          <a:p>
            <a:pPr marL="0" indent="0">
              <a:buNone/>
            </a:pPr>
            <a:r>
              <a:rPr lang="it-IT" sz="6400" dirty="0" smtClean="0"/>
              <a:t>UN </a:t>
            </a:r>
            <a:r>
              <a:rPr lang="it-IT" sz="6400" dirty="0"/>
              <a:t>CONTADINO DI NOME </a:t>
            </a:r>
            <a:r>
              <a:rPr lang="it-IT" sz="6400" b="1" dirty="0"/>
              <a:t>GIUSEPPE</a:t>
            </a:r>
            <a:r>
              <a:rPr lang="it-IT" sz="6400" dirty="0"/>
              <a:t> VIVEVA IN UN </a:t>
            </a:r>
            <a:r>
              <a:rPr lang="it-IT" sz="6400" b="1" dirty="0"/>
              <a:t>PICCOLO</a:t>
            </a:r>
            <a:r>
              <a:rPr lang="it-IT" sz="6400" dirty="0"/>
              <a:t> </a:t>
            </a:r>
            <a:r>
              <a:rPr lang="it-IT" sz="6400" b="1" dirty="0"/>
              <a:t>PAESE DELLA TOSCANA DI </a:t>
            </a:r>
            <a:r>
              <a:rPr lang="it-IT" sz="6400" b="1" dirty="0" smtClean="0"/>
              <a:t>3000 </a:t>
            </a:r>
            <a:r>
              <a:rPr lang="it-IT" sz="6400" b="1" dirty="0"/>
              <a:t>ABITANTI.</a:t>
            </a:r>
          </a:p>
          <a:p>
            <a:pPr marL="0" indent="0">
              <a:buNone/>
            </a:pPr>
            <a:r>
              <a:rPr lang="it-IT" sz="6400" dirty="0"/>
              <a:t>IL SUO DESIDERIO PIU’ IMPORTANTE </a:t>
            </a:r>
            <a:r>
              <a:rPr lang="it-IT" sz="6400"/>
              <a:t>ERA </a:t>
            </a:r>
            <a:r>
              <a:rPr lang="it-IT" sz="6400" smtClean="0"/>
              <a:t>INSEGNARE </a:t>
            </a:r>
            <a:r>
              <a:rPr lang="it-IT" sz="6400" dirty="0"/>
              <a:t>AI SUOI FIGLI IL MODO DI COLTIVARE BENE LA TERRA ED IN PARTICOLARE LA VIGNA. </a:t>
            </a:r>
          </a:p>
          <a:p>
            <a:pPr marL="0" indent="0">
              <a:buNone/>
            </a:pPr>
            <a:r>
              <a:rPr lang="it-IT" sz="6400" b="1" dirty="0"/>
              <a:t>PRIMA DI PASQUA</a:t>
            </a:r>
            <a:r>
              <a:rPr lang="it-IT" sz="6400" dirty="0"/>
              <a:t>, GIUSEPPE SENTÌ CHE ORMAI </a:t>
            </a:r>
            <a:r>
              <a:rPr lang="it-IT" sz="6400" b="1" dirty="0"/>
              <a:t>LA SUA VITA STAVA PER FINIRE </a:t>
            </a:r>
            <a:r>
              <a:rPr lang="it-IT" sz="6400" dirty="0"/>
              <a:t>E ALLORA CHIAMÒ I TRE FIGLI (</a:t>
            </a:r>
            <a:r>
              <a:rPr lang="it-IT" sz="6400" b="1" dirty="0"/>
              <a:t>Mario, Lucia, Cesare</a:t>
            </a:r>
            <a:r>
              <a:rPr lang="it-IT" sz="6400" dirty="0"/>
              <a:t>) VICINO AL SUO LETTO E DISSE: "FIGLI MIEI, QUANDO SARÒ MORTO, CERCATE CIÒ CHE È NASCOSTO NELLA VIGNA!"</a:t>
            </a:r>
          </a:p>
          <a:p>
            <a:pPr marL="0" indent="0">
              <a:buNone/>
            </a:pPr>
            <a:r>
              <a:rPr lang="it-IT" sz="6400" dirty="0"/>
              <a:t>NON APPENA IL PADRE MORÌ, SOLO MARIO E LUCIA SI MISERO A ZAPPARE DAPPERTUTTO CREDENDO DI TROVARE UN TESORO, MA OVVIAMENTE NON TROVARONO NULLA. </a:t>
            </a:r>
          </a:p>
          <a:p>
            <a:pPr marL="0" indent="0">
              <a:buNone/>
            </a:pPr>
            <a:r>
              <a:rPr lang="it-IT" sz="6400" dirty="0"/>
              <a:t>INVECE CESARE AVEVA DECISO DI ANDARE VIA DAL SUO PAESE PER ANDARE A LAVORARE IN FABBRICA VICINO </a:t>
            </a:r>
            <a:r>
              <a:rPr lang="it-IT" sz="6400" b="1" dirty="0"/>
              <a:t>LIVORNO COME MECCANICO.</a:t>
            </a:r>
          </a:p>
          <a:p>
            <a:pPr marL="0" indent="0">
              <a:buNone/>
            </a:pPr>
            <a:r>
              <a:rPr lang="it-IT" sz="6400" dirty="0"/>
              <a:t>INTANTO SOTTO LA TERRA MARIO E LUCIA TROVARONO SOLO UNA LETTERA IMPOLVERATA IN CUI C’ERA SCRITTO: “</a:t>
            </a:r>
            <a:r>
              <a:rPr lang="it-IT" sz="6400" b="1" dirty="0"/>
              <a:t>CARI FIGLIOLI SPERO CHE VOI NON VI SIATE ILLUSI DI TROVARE </a:t>
            </a:r>
            <a:r>
              <a:rPr lang="it-IT" sz="6400" b="1" dirty="0" smtClean="0"/>
              <a:t>QUALCOSA </a:t>
            </a:r>
            <a:r>
              <a:rPr lang="it-IT" sz="6400" b="1" dirty="0"/>
              <a:t>SOTTO LA NOSTRA TERRA, MA SE AVRETE PAZIENZA E LAVORATO BENE SARETE RIPAGATI!”</a:t>
            </a:r>
            <a:endParaRPr lang="it-IT" sz="6400" dirty="0"/>
          </a:p>
          <a:p>
            <a:pPr marL="0" indent="0">
              <a:buNone/>
            </a:pPr>
            <a:r>
              <a:rPr lang="it-IT" sz="6400" dirty="0"/>
              <a:t>MA AVEVANO RIVOLTATO LA TERRA </a:t>
            </a:r>
            <a:r>
              <a:rPr lang="it-IT" sz="6400" dirty="0" smtClean="0"/>
              <a:t>COSÌ BENE </a:t>
            </a:r>
            <a:r>
              <a:rPr lang="it-IT" sz="6400" dirty="0"/>
              <a:t>CHE LA VIGNA QUELL’ANNO DIEDE MOLTA PIÙ UVA DEL SOLITO E </a:t>
            </a:r>
            <a:r>
              <a:rPr lang="it-IT" sz="6400" b="1" dirty="0"/>
              <a:t>COSÌ DIVENNERO RICCHI.</a:t>
            </a:r>
          </a:p>
          <a:p>
            <a:pPr marL="0" indent="0">
              <a:buNone/>
            </a:pPr>
            <a:r>
              <a:rPr lang="it-IT" sz="6400" dirty="0"/>
              <a:t> </a:t>
            </a:r>
            <a:r>
              <a:rPr lang="it-IT" sz="4800" b="1" u="sng" dirty="0" smtClean="0"/>
              <a:t>PROTOCOLLO</a:t>
            </a:r>
            <a:endParaRPr lang="it-IT" sz="4800" dirty="0"/>
          </a:p>
          <a:p>
            <a:pPr marL="0" indent="0">
              <a:buNone/>
            </a:pPr>
            <a:r>
              <a:rPr lang="it-IT" sz="4800" b="1" dirty="0">
                <a:solidFill>
                  <a:srgbClr val="FF0000"/>
                </a:solidFill>
              </a:rPr>
              <a:t>(CLICCARE SU SI O NO)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/>
              <a:t>IL  SOGGETTO PRINCIPALE DELLA </a:t>
            </a:r>
            <a:r>
              <a:rPr lang="it-IT" sz="4800" b="1" dirty="0" smtClean="0"/>
              <a:t>STORIA È IL </a:t>
            </a:r>
            <a:r>
              <a:rPr lang="it-IT" sz="4800" b="1" dirty="0"/>
              <a:t>CONTADINO?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 smtClean="0"/>
              <a:t>IL CONTADINO VIVEVA IN UN PAESE DELLA TOSCANA? ERA UN COMUNE DI 10.000 ABITANTI?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 smtClean="0"/>
              <a:t>IL </a:t>
            </a:r>
            <a:r>
              <a:rPr lang="it-IT" sz="4800" b="1" dirty="0"/>
              <a:t>CONTADINO </a:t>
            </a:r>
            <a:r>
              <a:rPr lang="it-IT" sz="4800" b="1" dirty="0" smtClean="0"/>
              <a:t>AVEVA </a:t>
            </a:r>
            <a:r>
              <a:rPr lang="it-IT" sz="4800" b="1" dirty="0"/>
              <a:t>5 FIGLI?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/>
              <a:t>SI </a:t>
            </a:r>
            <a:r>
              <a:rPr lang="it-IT" sz="4800" b="1" dirty="0" smtClean="0"/>
              <a:t>CHIAMAVANO MARIO</a:t>
            </a:r>
            <a:r>
              <a:rPr lang="it-IT" sz="4800" b="1" dirty="0"/>
              <a:t>, LUCIANO E CESARE</a:t>
            </a:r>
            <a:r>
              <a:rPr lang="it-IT" sz="4800" b="1" dirty="0" smtClean="0"/>
              <a:t>? </a:t>
            </a:r>
            <a:r>
              <a:rPr lang="it-IT" sz="4800" b="1" dirty="0"/>
              <a:t> </a:t>
            </a:r>
            <a:r>
              <a:rPr lang="it-IT" sz="4800" b="1" dirty="0" smtClean="0"/>
              <a:t>LI CHIAMÒ VICINO AL SUO LETTO PRIMA DI PASQUA?</a:t>
            </a:r>
            <a:endParaRPr lang="it-IT" sz="4800" b="1" dirty="0"/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/>
              <a:t>IL CONTADINO STAVA BENE IN SALUTE?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 smtClean="0"/>
              <a:t>I </a:t>
            </a:r>
            <a:r>
              <a:rPr lang="it-IT" sz="4800" b="1" dirty="0"/>
              <a:t>FIGLI </a:t>
            </a:r>
            <a:r>
              <a:rPr lang="it-IT" sz="4800" b="1" dirty="0" smtClean="0"/>
              <a:t>HANNO TROVATO </a:t>
            </a:r>
            <a:r>
              <a:rPr lang="it-IT" sz="4800" b="1" dirty="0"/>
              <a:t>UNA LETTERA SOTTO LA TERRA?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/>
              <a:t>IL FIGLIO CESARE ERA ANDATO VIA DAL PAESE?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/>
              <a:t>LAVORAVA COME IMPIEGATO IN UNA FABBRICA?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/>
              <a:t>LA FABBRICA SI TROVAVA A LIVORNO?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/>
              <a:t>NELLA LETTERA IL PADRE SCRIVE </a:t>
            </a:r>
            <a:r>
              <a:rPr lang="it-IT" sz="4800" b="1" dirty="0" smtClean="0"/>
              <a:t>CHE </a:t>
            </a:r>
            <a:r>
              <a:rPr lang="it-IT" sz="4800" b="1" dirty="0"/>
              <a:t>I SOLDI SONO LA COSA </a:t>
            </a:r>
            <a:r>
              <a:rPr lang="it-IT" sz="4800" b="1" dirty="0" smtClean="0"/>
              <a:t>PIÙ </a:t>
            </a:r>
            <a:r>
              <a:rPr lang="it-IT" sz="4800" b="1" dirty="0"/>
              <a:t>IMPORTANTE </a:t>
            </a:r>
            <a:r>
              <a:rPr lang="it-IT" sz="4800" b="1" dirty="0" smtClean="0"/>
              <a:t>DELLA </a:t>
            </a:r>
            <a:r>
              <a:rPr lang="it-IT" sz="4800" b="1" dirty="0"/>
              <a:t>VITA</a:t>
            </a:r>
            <a:r>
              <a:rPr lang="it-IT" sz="4800" b="1" dirty="0" smtClean="0"/>
              <a:t>?</a:t>
            </a:r>
          </a:p>
          <a:p>
            <a:pPr marL="914400" lvl="0" indent="-914400">
              <a:buFont typeface="+mj-lt"/>
              <a:buAutoNum type="arabicPeriod"/>
            </a:pPr>
            <a:r>
              <a:rPr lang="it-IT" sz="4800" b="1" dirty="0" smtClean="0"/>
              <a:t>LA STORIA FINISCE COSÌ: I FIGLI RIMANGONO POVERI</a:t>
            </a:r>
            <a:endParaRPr lang="it-IT" sz="4800" b="1" dirty="0"/>
          </a:p>
          <a:p>
            <a:pPr marL="0" indent="0">
              <a:buNone/>
            </a:pPr>
            <a:r>
              <a:rPr lang="it-IT" sz="4800" b="1" dirty="0"/>
              <a:t> </a:t>
            </a:r>
          </a:p>
          <a:p>
            <a:r>
              <a:rPr lang="it-IT" sz="4800" b="1" dirty="0"/>
              <a:t> </a:t>
            </a:r>
          </a:p>
          <a:p>
            <a:r>
              <a:rPr lang="it-IT" sz="4800" dirty="0"/>
              <a:t> </a:t>
            </a:r>
          </a:p>
          <a:p>
            <a:r>
              <a:rPr lang="it-IT" sz="4800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3974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66000">
        <p:fade/>
      </p:transition>
    </mc:Choice>
    <mc:Fallback>
      <p:transition spd="slow" advClick="0" advTm="6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77483"/>
          </a:xfrm>
        </p:spPr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             </a:t>
            </a:r>
            <a:r>
              <a:rPr lang="it-IT" sz="4000" b="1" dirty="0" smtClean="0"/>
              <a:t>RICORDARE LE 5 PAROLE IN </a:t>
            </a:r>
            <a:r>
              <a:rPr lang="it-IT" sz="4000" b="1" dirty="0" smtClean="0">
                <a:solidFill>
                  <a:srgbClr val="FF0000"/>
                </a:solidFill>
              </a:rPr>
              <a:t>ROSSO</a:t>
            </a:r>
          </a:p>
          <a:p>
            <a:pPr marL="0" indent="0">
              <a:buNone/>
            </a:pPr>
            <a:r>
              <a:rPr lang="it-IT" sz="4000" b="1" dirty="0" smtClean="0"/>
              <a:t>           </a:t>
            </a:r>
            <a:r>
              <a:rPr lang="it-IT" sz="4000" b="1" dirty="0" smtClean="0"/>
              <a:t>LETTE </a:t>
            </a:r>
            <a:r>
              <a:rPr lang="it-IT" sz="4000" b="1" dirty="0" smtClean="0"/>
              <a:t>ALL’INIZIO </a:t>
            </a:r>
            <a:r>
              <a:rPr lang="it-IT" sz="4000" b="1" dirty="0" smtClean="0"/>
              <a:t>DEL MODULO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271552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DIGITARE IL COLORI DEI CERCHI </a:t>
            </a:r>
            <a:r>
              <a:rPr lang="it-IT" sz="3600" b="1" dirty="0"/>
              <a:t>CONCENTRICI</a:t>
            </a:r>
            <a:r>
              <a:rPr lang="it-IT" sz="3600" b="1" dirty="0" smtClean="0"/>
              <a:t> VISTI PRIMA </a:t>
            </a:r>
            <a:br>
              <a:rPr lang="it-IT" sz="3600" b="1" dirty="0" smtClean="0"/>
            </a:br>
            <a:r>
              <a:rPr lang="it-IT" sz="3600" b="1" dirty="0" smtClean="0"/>
              <a:t>(al centro c’era il numero 1)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27528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ISTRUZIONI: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LEGGERE A VOCE ALTA QUESTE </a:t>
            </a:r>
            <a:br>
              <a:rPr lang="it-IT" dirty="0" smtClean="0"/>
            </a:br>
            <a:r>
              <a:rPr lang="it-IT" dirty="0" smtClean="0"/>
              <a:t>5 PAROLE PER DUE VOLTE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smtClean="0">
                <a:solidFill>
                  <a:srgbClr val="FF0000"/>
                </a:solidFill>
              </a:rPr>
              <a:t>FACCIA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VELLUTO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CHIESA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MARGHERITA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ROSSO</a:t>
            </a:r>
            <a:br>
              <a:rPr lang="it-IT" b="1" dirty="0" smtClean="0">
                <a:solidFill>
                  <a:srgbClr val="FF0000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3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9000">
        <p:fade/>
      </p:transition>
    </mc:Choice>
    <mc:Fallback>
      <p:transition spd="slow" advClick="0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4973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                 </a:t>
            </a:r>
            <a:r>
              <a:rPr lang="it-IT" b="1" u="sng" dirty="0" smtClean="0"/>
              <a:t>ISTRUZIONI:</a:t>
            </a:r>
          </a:p>
          <a:p>
            <a:pPr marL="0" indent="0">
              <a:buNone/>
            </a:pPr>
            <a:r>
              <a:rPr lang="it-IT" b="1" dirty="0" smtClean="0"/>
              <a:t>DIGITARE IL TASTO DELLE IMMAGINI CHE </a:t>
            </a:r>
            <a:r>
              <a:rPr lang="it-IT" b="1" dirty="0" smtClean="0"/>
              <a:t>VEDRETE</a:t>
            </a:r>
          </a:p>
          <a:p>
            <a:pPr marL="0" indent="0">
              <a:buNone/>
            </a:pPr>
            <a:r>
              <a:rPr lang="it-IT" b="1" dirty="0" smtClean="0"/>
              <a:t>          (</a:t>
            </a:r>
            <a:r>
              <a:rPr lang="it-IT" b="1" dirty="0" smtClean="0">
                <a:solidFill>
                  <a:srgbClr val="FF0000"/>
                </a:solidFill>
              </a:rPr>
              <a:t>sulla vostra tastiera dedicata</a:t>
            </a:r>
            <a:r>
              <a:rPr lang="it-IT" b="1" dirty="0" smtClean="0"/>
              <a:t>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5324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3000">
        <p:fad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2987824" y="1268760"/>
            <a:ext cx="1080120" cy="936104"/>
          </a:xfrm>
          <a:prstGeom prst="ellips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530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3000">
        <p:fade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995935" y="2204864"/>
            <a:ext cx="890389" cy="81473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491880" y="2708920"/>
            <a:ext cx="10801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270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3000">
        <p:fade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2480387" y="2420888"/>
            <a:ext cx="3243741" cy="1440160"/>
          </a:xfrm>
          <a:prstGeom prst="rect">
            <a:avLst/>
          </a:prstGeom>
          <a:solidFill>
            <a:srgbClr val="FCFC1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52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5649491"/>
          </a:xfrm>
        </p:spPr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DIGITARE </a:t>
            </a:r>
            <a:r>
              <a:rPr lang="it-IT" dirty="0" smtClean="0"/>
              <a:t>I TASTI DELLE 3 FIGURE VISTE POCO FA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121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LEGGERE QUESTE FRASI E DOPO </a:t>
            </a:r>
            <a:r>
              <a:rPr lang="it-IT" b="1" dirty="0">
                <a:solidFill>
                  <a:srgbClr val="FF0000"/>
                </a:solidFill>
              </a:rPr>
              <a:t>3</a:t>
            </a:r>
            <a:r>
              <a:rPr lang="it-IT" b="1" dirty="0"/>
              <a:t> SECONDI </a:t>
            </a:r>
            <a:r>
              <a:rPr lang="it-IT" b="1" dirty="0" smtClean="0"/>
              <a:t>RIPETERE (senza guardare)</a:t>
            </a:r>
            <a:endParaRPr lang="it-IT" b="1" dirty="0"/>
          </a:p>
          <a:p>
            <a:endParaRPr lang="it-IT" dirty="0"/>
          </a:p>
          <a:p>
            <a:r>
              <a:rPr lang="it-IT" dirty="0"/>
              <a:t>1.	IO SO SOLO CHE OGGI DOBBIAMO AIUTARE GIOVANNI</a:t>
            </a:r>
          </a:p>
          <a:p>
            <a:r>
              <a:rPr lang="it-IT" dirty="0"/>
              <a:t>2.	I BUONI CITTADINI METTONO SEMPRE SCARPE FORTI</a:t>
            </a:r>
          </a:p>
          <a:p>
            <a:r>
              <a:rPr lang="it-IT" dirty="0"/>
              <a:t>3.	IL GATTO SI NASCONDEVA SEMPRE SOTTO IL DIVANO QUANDO C’ERANO I CANI NELLA STANZA</a:t>
            </a:r>
          </a:p>
          <a:p>
            <a:r>
              <a:rPr lang="it-IT" dirty="0"/>
              <a:t>4.	IO SO SOLO CHE OGGI DOBBIAMO AIUTARE GIOVANNI CHE È AMICO DI GIUSEPPE</a:t>
            </a:r>
          </a:p>
          <a:p>
            <a:r>
              <a:rPr lang="it-IT" dirty="0"/>
              <a:t>5.	I BUONI CONTADINI ITALIANI METTONO SEMPRE SCARPE FORTI PER ANDARE IN CAMPAGNA</a:t>
            </a:r>
          </a:p>
          <a:p>
            <a:r>
              <a:rPr lang="it-IT" dirty="0"/>
              <a:t>6.	IL GATTO SI NASCONDEVA SEMPRE SOTTO IL DIVANO QUANDO ENTRAVANO I CANI PASTORI NELLA </a:t>
            </a:r>
            <a:r>
              <a:rPr lang="it-IT" dirty="0" smtClean="0"/>
              <a:t>STANZA DOVE C’ERA UNA PORTA APERTA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 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038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Click="0" advTm="40000">
        <p:fade/>
      </p:transition>
    </mc:Choice>
    <mc:Fallback>
      <p:transition spd="slow" advClick="0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351</Words>
  <Application>Microsoft Office PowerPoint</Application>
  <PresentationFormat>Presentazione su schermo (4:3)</PresentationFormat>
  <Paragraphs>172</Paragraphs>
  <Slides>29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1" baseType="lpstr">
      <vt:lpstr>Tema di Office</vt:lpstr>
      <vt:lpstr>Foglio di lavoro</vt:lpstr>
      <vt:lpstr>Presentazione standard di PowerPoint</vt:lpstr>
      <vt:lpstr>                                    ISTRUZIONI:  QUESTO MODULO SARÀ DEDICATO AL DOMINIO DELLA MEMORIA                 (a breve termine/lungo termine, Memoria Visiva, Memoria Episodica)  &gt; INIZIARE DALLA PRIMA DIAPOSITIVA E SEGUIRE LE ISTRUZIONI  &gt; LA FREQUENZA DI QUESTO MODULO È DI ALMENO 2 VOLTE A SETTIMANA  &gt; NEL CASO IN CUI LE SCHEDE SCOMPAIANO, ANDARE AVANTI  &gt; PER COMUNICAZIONI RELATIVE AL PROGRAMMA UTILIZZARE:   IL SERVIZIO DI MESSAGGISTICA CENTRALIZZATO (W.A.)   O L’INDIRIZZO EMAIL:  pad@fbfgz.it</vt:lpstr>
      <vt:lpstr>        ISTRUZIONI: LEGGERE A VOCE ALTA QUESTE  5 PAROLE PER DUE VOLTE  FACCIA  VELLUTO CHIESA MARGHERITA  ROSSO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Domini Neurocognitivi: (Memoria visiva)</vt:lpstr>
      <vt:lpstr>Presentazione standard di PowerPoint</vt:lpstr>
      <vt:lpstr>RISPONDERE E DIGITARE SU  SI o NO</vt:lpstr>
      <vt:lpstr>Presentazione standard di PowerPoint</vt:lpstr>
      <vt:lpstr>RISPONDERE E DIGITARE SU  SI o NO</vt:lpstr>
      <vt:lpstr>Presentazione standard di PowerPoint</vt:lpstr>
      <vt:lpstr>RISPONDERE E DIGITARE SU SI o NO</vt:lpstr>
      <vt:lpstr>      ISTRUZIONI: LEGGERE  AD ALTA VOCE I  3 CERCHI CONCENTRICI COLORATI (dal più grande al più piccolo) </vt:lpstr>
      <vt:lpstr>Presentazione standard di PowerPoint</vt:lpstr>
      <vt:lpstr>      ISTRUZIONI: DIGITARE L’ORDINE DEI  COLORI DEI CERCHI </vt:lpstr>
      <vt:lpstr>Presentazione standard di PowerPoint</vt:lpstr>
      <vt:lpstr>      ISTRUZIONI: GUARDARE LA SECONDA FIGURA CON 4 CERCHI CONCENTRICI COLORATI.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DIGITARE IL COLORI DEI CERCHI CONCENTRICI VISTI PRIMA  (al centro c’era il numero 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PAD</dc:creator>
  <cp:lastModifiedBy>Angelo Venuti</cp:lastModifiedBy>
  <cp:revision>129</cp:revision>
  <dcterms:created xsi:type="dcterms:W3CDTF">2021-09-21T18:01:38Z</dcterms:created>
  <dcterms:modified xsi:type="dcterms:W3CDTF">2021-10-13T07:19:38Z</dcterms:modified>
</cp:coreProperties>
</file>